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Krona One"/>
      <p:regular r:id="rId21"/>
    </p:embeddedFont>
    <p:embeddedFont>
      <p:font typeface="Raleway"/>
      <p:regular r:id="rId22"/>
      <p:bold r:id="rId23"/>
      <p:italic r:id="rId24"/>
      <p:boldItalic r:id="rId25"/>
    </p:embeddedFont>
    <p:embeddedFont>
      <p:font typeface="Lato"/>
      <p:regular r:id="rId26"/>
      <p:bold r:id="rId27"/>
      <p:italic r:id="rId28"/>
      <p:boldItalic r:id="rId29"/>
    </p:embeddedFont>
    <p:embeddedFont>
      <p:font typeface="Source Code Pro"/>
      <p:regular r:id="rId30"/>
      <p:bold r:id="rId31"/>
      <p:italic r:id="rId32"/>
      <p:boldItalic r:id="rId33"/>
    </p:embeddedFon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font" Target="fonts/KronaOne-regular.fntdata"/><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3e6b01bd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3e6b01bd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3e6b01bd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3e6b01bd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3e6b01bd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3e6b01bd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3e6b01bd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3e6b01bd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3e6b01bd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3e6b01bd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43e6b01bd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43e6b01bd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3e6b01bd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3e6b01bd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3e6b01bd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3e6b01bd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3e6b01bd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3e6b01bd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3e6b01bd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3e6b01bd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43e6b01bd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43e6b01bd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43e6b01bd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43e6b01bd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3e6b01bd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3e6b01bd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4"/>
                </a:solidFill>
                <a:highlight>
                  <a:srgbClr val="FFFFFF"/>
                </a:highlight>
              </a:rPr>
              <a:t>Unified Modeling Language</a:t>
            </a:r>
            <a:r>
              <a:rPr lang="en-GB" sz="1200">
                <a:solidFill>
                  <a:srgbClr val="202124"/>
                </a:solidFill>
                <a:highlight>
                  <a:srgbClr val="FFFFFF"/>
                </a:highlight>
              </a:rPr>
              <a:t> (UML) A visual language for specifying, constructing, and documenting the artifacts of systems.</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4490da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4490da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artinfowler.com/eaaDev/uiArchs.html" TargetMode="External"/><Relationship Id="rId4" Type="http://schemas.openxmlformats.org/officeDocument/2006/relationships/hyperlink" Target="https://github.com/mmhmm/station-addresses/blob/master/output.csv" TargetMode="External"/><Relationship Id="rId9" Type="http://schemas.openxmlformats.org/officeDocument/2006/relationships/image" Target="../media/image22.png"/><Relationship Id="rId5" Type="http://schemas.openxmlformats.org/officeDocument/2006/relationships/image" Target="../media/image19.gif"/><Relationship Id="rId6" Type="http://schemas.openxmlformats.org/officeDocument/2006/relationships/image" Target="../media/image10.gif"/><Relationship Id="rId7" Type="http://schemas.openxmlformats.org/officeDocument/2006/relationships/image" Target="../media/image25.gif"/><Relationship Id="rId8"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pic>
        <p:nvPicPr>
          <p:cNvPr id="86" name="Google Shape;86;p13"/>
          <p:cNvPicPr preferRelativeResize="0"/>
          <p:nvPr/>
        </p:nvPicPr>
        <p:blipFill>
          <a:blip r:embed="rId4">
            <a:alphaModFix/>
          </a:blip>
          <a:stretch>
            <a:fillRect/>
          </a:stretch>
        </p:blipFill>
        <p:spPr>
          <a:xfrm>
            <a:off x="138375" y="498850"/>
            <a:ext cx="2570499" cy="4491748"/>
          </a:xfrm>
          <a:prstGeom prst="rect">
            <a:avLst/>
          </a:prstGeom>
          <a:noFill/>
          <a:ln>
            <a:noFill/>
          </a:ln>
        </p:spPr>
      </p:pic>
      <p:sp>
        <p:nvSpPr>
          <p:cNvPr id="87" name="Google Shape;87;p13"/>
          <p:cNvSpPr txBox="1"/>
          <p:nvPr/>
        </p:nvSpPr>
        <p:spPr>
          <a:xfrm>
            <a:off x="1913100" y="1266525"/>
            <a:ext cx="7230900" cy="35511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b="1" lang="en-GB" sz="4900">
                <a:solidFill>
                  <a:srgbClr val="212121"/>
                </a:solidFill>
                <a:latin typeface="Merriweather"/>
                <a:ea typeface="Merriweather"/>
                <a:cs typeface="Merriweather"/>
                <a:sym typeface="Merriweather"/>
              </a:rPr>
              <a:t>Ice Cream Particulate Monitoring Station</a:t>
            </a:r>
            <a:endParaRPr b="1" sz="4900">
              <a:solidFill>
                <a:srgbClr val="212121"/>
              </a:solidFill>
              <a:latin typeface="Merriweather"/>
              <a:ea typeface="Merriweather"/>
              <a:cs typeface="Merriweather"/>
              <a:sym typeface="Merriweather"/>
            </a:endParaRPr>
          </a:p>
          <a:p>
            <a:pPr indent="0" lvl="0" marL="0" rtl="0" algn="r">
              <a:spcBef>
                <a:spcPts val="0"/>
              </a:spcBef>
              <a:spcAft>
                <a:spcPts val="0"/>
              </a:spcAft>
              <a:buNone/>
            </a:pPr>
            <a:r>
              <a:rPr b="1" lang="en-GB" sz="4900">
                <a:solidFill>
                  <a:srgbClr val="212121"/>
                </a:solidFill>
                <a:latin typeface="Merriweather"/>
                <a:ea typeface="Merriweather"/>
                <a:cs typeface="Merriweather"/>
                <a:sym typeface="Merriweather"/>
              </a:rPr>
              <a:t>(ICPMS)</a:t>
            </a:r>
            <a:endParaRPr b="1" sz="4900">
              <a:solidFill>
                <a:srgbClr val="212121"/>
              </a:solidFill>
              <a:latin typeface="Merriweather"/>
              <a:ea typeface="Merriweather"/>
              <a:cs typeface="Merriweather"/>
              <a:sym typeface="Merriweather"/>
            </a:endParaRPr>
          </a:p>
        </p:txBody>
      </p:sp>
      <p:pic>
        <p:nvPicPr>
          <p:cNvPr id="88" name="Google Shape;88;p13"/>
          <p:cNvPicPr preferRelativeResize="0"/>
          <p:nvPr/>
        </p:nvPicPr>
        <p:blipFill>
          <a:blip r:embed="rId5">
            <a:alphaModFix/>
          </a:blip>
          <a:stretch>
            <a:fillRect/>
          </a:stretch>
        </p:blipFill>
        <p:spPr>
          <a:xfrm>
            <a:off x="7050900" y="92250"/>
            <a:ext cx="2016901" cy="112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par>
                          <p:cTn fill="hold">
                            <p:stCondLst>
                              <p:cond delay="2000"/>
                            </p:stCondLst>
                            <p:childTnLst>
                              <p:par>
                                <p:cTn fill="hold" nodeType="afterEffect" presetClass="emph" presetID="8" presetSubtype="0">
                                  <p:stCondLst>
                                    <p:cond delay="0"/>
                                  </p:stCondLst>
                                  <p:childTnLst>
                                    <p:animRot by="-21600000">
                                      <p:cBhvr>
                                        <p:cTn dur="1000" fill="hold"/>
                                        <p:tgtEl>
                                          <p:spTgt spid="88"/>
                                        </p:tgtEl>
                                        <p:attrNameLst>
                                          <p:attrName>r</p:attrName>
                                        </p:attrNameLst>
                                      </p:cBhvr>
                                    </p:animRo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Technologies used</a:t>
            </a:r>
            <a:endParaRPr/>
          </a:p>
        </p:txBody>
      </p:sp>
      <p:sp>
        <p:nvSpPr>
          <p:cNvPr id="153" name="Google Shape;153;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Asp.net - </a:t>
            </a:r>
            <a:r>
              <a:rPr lang="en-GB" sz="1500"/>
              <a:t>MVC</a:t>
            </a:r>
            <a:endParaRPr sz="1500"/>
          </a:p>
          <a:p>
            <a:pPr indent="-323850" lvl="0" marL="457200" rtl="0" algn="l">
              <a:spcBef>
                <a:spcPts val="0"/>
              </a:spcBef>
              <a:spcAft>
                <a:spcPts val="0"/>
              </a:spcAft>
              <a:buSzPts val="1500"/>
              <a:buChar char="●"/>
            </a:pPr>
            <a:r>
              <a:rPr lang="en-GB" sz="1500"/>
              <a:t>C# &amp; javascript -</a:t>
            </a:r>
            <a:r>
              <a:rPr lang="en-GB" sz="1500"/>
              <a:t>Programming</a:t>
            </a:r>
            <a:r>
              <a:rPr lang="en-GB" sz="1500"/>
              <a:t> </a:t>
            </a:r>
            <a:r>
              <a:rPr lang="en-GB" sz="1500"/>
              <a:t>language</a:t>
            </a:r>
            <a:endParaRPr sz="1500"/>
          </a:p>
          <a:p>
            <a:pPr indent="-323850" lvl="0" marL="457200" rtl="0" algn="l">
              <a:spcBef>
                <a:spcPts val="0"/>
              </a:spcBef>
              <a:spcAft>
                <a:spcPts val="0"/>
              </a:spcAft>
              <a:buSzPts val="1500"/>
              <a:buChar char="●"/>
            </a:pPr>
            <a:r>
              <a:rPr lang="en-GB" sz="1500"/>
              <a:t>Html &amp; CSS - </a:t>
            </a:r>
            <a:r>
              <a:rPr lang="en-GB" sz="1500"/>
              <a:t>UI Design</a:t>
            </a:r>
            <a:endParaRPr sz="1500"/>
          </a:p>
          <a:p>
            <a:pPr indent="-323850" lvl="0" marL="457200" rtl="0" algn="l">
              <a:spcBef>
                <a:spcPts val="0"/>
              </a:spcBef>
              <a:spcAft>
                <a:spcPts val="0"/>
              </a:spcAft>
              <a:buSzPts val="1500"/>
              <a:buChar char="●"/>
            </a:pPr>
            <a:r>
              <a:rPr lang="en-GB" sz="1500"/>
              <a:t>.Net 4.8 FrameWork</a:t>
            </a:r>
            <a:endParaRPr sz="1500"/>
          </a:p>
          <a:p>
            <a:pPr indent="-323850" lvl="0" marL="457200" rtl="0" algn="l">
              <a:spcBef>
                <a:spcPts val="0"/>
              </a:spcBef>
              <a:spcAft>
                <a:spcPts val="0"/>
              </a:spcAft>
              <a:buSzPts val="1500"/>
              <a:buChar char="●"/>
            </a:pPr>
            <a:r>
              <a:rPr lang="en-GB" sz="1500"/>
              <a:t>MSSQL - Database control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7650" y="23041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Here is a demo</a:t>
            </a:r>
            <a:endParaRPr/>
          </a:p>
        </p:txBody>
      </p:sp>
      <p:pic>
        <p:nvPicPr>
          <p:cNvPr id="159" name="Google Shape;159;p23"/>
          <p:cNvPicPr preferRelativeResize="0"/>
          <p:nvPr/>
        </p:nvPicPr>
        <p:blipFill>
          <a:blip r:embed="rId3">
            <a:alphaModFix/>
          </a:blip>
          <a:stretch>
            <a:fillRect/>
          </a:stretch>
        </p:blipFill>
        <p:spPr>
          <a:xfrm>
            <a:off x="221600" y="1086400"/>
            <a:ext cx="2409825" cy="166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210075" y="821275"/>
            <a:ext cx="2409825" cy="1666875"/>
          </a:xfrm>
          <a:prstGeom prst="rect">
            <a:avLst/>
          </a:prstGeom>
          <a:noFill/>
          <a:ln>
            <a:noFill/>
          </a:ln>
        </p:spPr>
      </p:pic>
      <p:pic>
        <p:nvPicPr>
          <p:cNvPr id="165" name="Google Shape;165;p24"/>
          <p:cNvPicPr preferRelativeResize="0"/>
          <p:nvPr/>
        </p:nvPicPr>
        <p:blipFill>
          <a:blip r:embed="rId4">
            <a:alphaModFix/>
          </a:blip>
          <a:stretch>
            <a:fillRect/>
          </a:stretch>
        </p:blipFill>
        <p:spPr>
          <a:xfrm>
            <a:off x="0" y="0"/>
            <a:ext cx="9144000" cy="51434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Implementations</a:t>
            </a:r>
            <a:endParaRPr/>
          </a:p>
        </p:txBody>
      </p:sp>
      <p:sp>
        <p:nvSpPr>
          <p:cNvPr id="171" name="Google Shape;171;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Auto updation of data via IOT implementation</a:t>
            </a:r>
            <a:endParaRPr sz="1500"/>
          </a:p>
          <a:p>
            <a:pPr indent="-323850" lvl="0" marL="457200" rtl="0" algn="l">
              <a:spcBef>
                <a:spcPts val="0"/>
              </a:spcBef>
              <a:spcAft>
                <a:spcPts val="0"/>
              </a:spcAft>
              <a:buSzPts val="1500"/>
              <a:buChar char="●"/>
            </a:pPr>
            <a:r>
              <a:rPr lang="en-GB" sz="1500"/>
              <a:t>Faster data collection and execution</a:t>
            </a:r>
            <a:endParaRPr sz="1500"/>
          </a:p>
          <a:p>
            <a:pPr indent="-323850" lvl="0" marL="457200" rtl="0" algn="l">
              <a:spcBef>
                <a:spcPts val="0"/>
              </a:spcBef>
              <a:spcAft>
                <a:spcPts val="0"/>
              </a:spcAft>
              <a:buSzPts val="1500"/>
              <a:buChar char="●"/>
            </a:pPr>
            <a:r>
              <a:rPr lang="en-GB" sz="1500"/>
              <a:t>Unlimited users and data inputs</a:t>
            </a:r>
            <a:endParaRPr sz="1500"/>
          </a:p>
          <a:p>
            <a:pPr indent="-323850" lvl="0" marL="457200" rtl="0" algn="l">
              <a:spcBef>
                <a:spcPts val="0"/>
              </a:spcBef>
              <a:spcAft>
                <a:spcPts val="0"/>
              </a:spcAft>
              <a:buSzPts val="1500"/>
              <a:buChar char="●"/>
            </a:pPr>
            <a:r>
              <a:rPr lang="en-GB" sz="1500"/>
              <a:t>Trend prediction with AI</a:t>
            </a:r>
            <a:endParaRPr sz="1500"/>
          </a:p>
          <a:p>
            <a:pPr indent="-323850" lvl="0" marL="457200" rtl="0" algn="l">
              <a:spcBef>
                <a:spcPts val="0"/>
              </a:spcBef>
              <a:spcAft>
                <a:spcPts val="0"/>
              </a:spcAft>
              <a:buSzPts val="1500"/>
              <a:buChar char="●"/>
            </a:pPr>
            <a:r>
              <a:rPr lang="en-GB" sz="1500"/>
              <a:t>Healthcare progression</a:t>
            </a:r>
            <a:endParaRPr sz="1500"/>
          </a:p>
          <a:p>
            <a:pPr indent="-323850" lvl="0" marL="457200" rtl="0" algn="l">
              <a:spcBef>
                <a:spcPts val="0"/>
              </a:spcBef>
              <a:spcAft>
                <a:spcPts val="0"/>
              </a:spcAft>
              <a:buSzPts val="1500"/>
              <a:buChar char="●"/>
            </a:pPr>
            <a:r>
              <a:rPr lang="en-GB" sz="1500"/>
              <a:t>International access</a:t>
            </a:r>
            <a:endParaRPr sz="1500"/>
          </a:p>
          <a:p>
            <a:pPr indent="-323850" lvl="0" marL="457200" rtl="0" algn="l">
              <a:spcBef>
                <a:spcPts val="0"/>
              </a:spcBef>
              <a:spcAft>
                <a:spcPts val="0"/>
              </a:spcAft>
              <a:buSzPts val="1500"/>
              <a:buChar char="●"/>
            </a:pPr>
            <a:r>
              <a:rPr lang="en-GB" sz="1500"/>
              <a:t>Mobile applications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animEffect filter="fade" transition="in">
                                      <p:cBhvr>
                                        <p:cTn dur="1000"/>
                                        <p:tgtEl>
                                          <p:spTgt spid="171">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animEffect filter="fade" transition="in">
                                      <p:cBhvr>
                                        <p:cTn dur="1000"/>
                                        <p:tgtEl>
                                          <p:spTgt spid="171">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animEffect filter="fade" transition="in">
                                      <p:cBhvr>
                                        <p:cTn dur="1000"/>
                                        <p:tgtEl>
                                          <p:spTgt spid="17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177" name="Google Shape;177;p26"/>
          <p:cNvSpPr txBox="1"/>
          <p:nvPr>
            <p:ph idx="1" type="body"/>
          </p:nvPr>
        </p:nvSpPr>
        <p:spPr>
          <a:xfrm>
            <a:off x="5770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Software Development Lecture Notes</a:t>
            </a:r>
            <a:endParaRPr/>
          </a:p>
          <a:p>
            <a:pPr indent="-311150" lvl="0" marL="457200" rtl="0" algn="l">
              <a:spcBef>
                <a:spcPts val="0"/>
              </a:spcBef>
              <a:spcAft>
                <a:spcPts val="0"/>
              </a:spcAft>
              <a:buSzPts val="1300"/>
              <a:buChar char="●"/>
            </a:pPr>
            <a:r>
              <a:rPr lang="en-GB"/>
              <a:t>Google </a:t>
            </a:r>
            <a:r>
              <a:rPr lang="en-GB"/>
              <a:t>Developer Students Club</a:t>
            </a:r>
            <a:endParaRPr/>
          </a:p>
          <a:p>
            <a:pPr indent="-311150" lvl="0" marL="457200" rtl="0" algn="l">
              <a:spcBef>
                <a:spcPts val="0"/>
              </a:spcBef>
              <a:spcAft>
                <a:spcPts val="0"/>
              </a:spcAft>
              <a:buSzPts val="1300"/>
              <a:buChar char="●"/>
            </a:pPr>
            <a:r>
              <a:rPr lang="en-GB"/>
              <a:t>Link to get the </a:t>
            </a:r>
            <a:r>
              <a:rPr lang="en-GB" u="sng">
                <a:solidFill>
                  <a:schemeClr val="hlink"/>
                </a:solidFill>
                <a:hlinkClick r:id="rId3"/>
              </a:rPr>
              <a:t>Idea of the project</a:t>
            </a:r>
            <a:endParaRPr/>
          </a:p>
          <a:p>
            <a:pPr indent="-311150" lvl="0" marL="457200" rtl="0" algn="l">
              <a:spcBef>
                <a:spcPts val="0"/>
              </a:spcBef>
              <a:spcAft>
                <a:spcPts val="0"/>
              </a:spcAft>
              <a:buSzPts val="1300"/>
              <a:buChar char="●"/>
            </a:pPr>
            <a:r>
              <a:rPr lang="en-GB"/>
              <a:t>Link for the </a:t>
            </a:r>
            <a:r>
              <a:rPr lang="en-GB" u="sng">
                <a:solidFill>
                  <a:schemeClr val="accent5"/>
                </a:solidFill>
                <a:hlinkClick r:id="rId4">
                  <a:extLst>
                    <a:ext uri="{A12FA001-AC4F-418D-AE19-62706E023703}">
                      <ahyp:hlinkClr val="tx"/>
                    </a:ext>
                  </a:extLst>
                </a:hlinkClick>
              </a:rPr>
              <a:t>Data Set</a:t>
            </a:r>
            <a:endParaRPr/>
          </a:p>
          <a:p>
            <a:pPr indent="-311150" lvl="0" marL="457200" rtl="0" algn="l">
              <a:spcBef>
                <a:spcPts val="0"/>
              </a:spcBef>
              <a:spcAft>
                <a:spcPts val="0"/>
              </a:spcAft>
              <a:buSzPts val="1300"/>
              <a:buChar char="●"/>
            </a:pPr>
            <a:r>
              <a:rPr lang="en-GB"/>
              <a:t>Codepen.io</a:t>
            </a:r>
            <a:endParaRPr/>
          </a:p>
          <a:p>
            <a:pPr indent="-311150" lvl="0" marL="457200" rtl="0" algn="l">
              <a:spcBef>
                <a:spcPts val="0"/>
              </a:spcBef>
              <a:spcAft>
                <a:spcPts val="0"/>
              </a:spcAft>
              <a:buSzPts val="1300"/>
              <a:buChar char="●"/>
            </a:pPr>
            <a:r>
              <a:rPr lang="en-GB"/>
              <a:t>Wikipedia</a:t>
            </a:r>
            <a:endParaRPr/>
          </a:p>
        </p:txBody>
      </p:sp>
      <p:pic>
        <p:nvPicPr>
          <p:cNvPr id="178" name="Google Shape;178;p26"/>
          <p:cNvPicPr preferRelativeResize="0"/>
          <p:nvPr/>
        </p:nvPicPr>
        <p:blipFill>
          <a:blip r:embed="rId5">
            <a:alphaModFix/>
          </a:blip>
          <a:stretch>
            <a:fillRect/>
          </a:stretch>
        </p:blipFill>
        <p:spPr>
          <a:xfrm>
            <a:off x="5225925" y="1492667"/>
            <a:ext cx="2877575" cy="2158175"/>
          </a:xfrm>
          <a:prstGeom prst="rect">
            <a:avLst/>
          </a:prstGeom>
          <a:noFill/>
          <a:ln>
            <a:noFill/>
          </a:ln>
        </p:spPr>
      </p:pic>
      <p:pic>
        <p:nvPicPr>
          <p:cNvPr id="179" name="Google Shape;179;p26"/>
          <p:cNvPicPr preferRelativeResize="0"/>
          <p:nvPr/>
        </p:nvPicPr>
        <p:blipFill>
          <a:blip r:embed="rId6">
            <a:alphaModFix/>
          </a:blip>
          <a:stretch>
            <a:fillRect/>
          </a:stretch>
        </p:blipFill>
        <p:spPr>
          <a:xfrm>
            <a:off x="4759713" y="1318650"/>
            <a:ext cx="3810000" cy="2857500"/>
          </a:xfrm>
          <a:prstGeom prst="rect">
            <a:avLst/>
          </a:prstGeom>
          <a:noFill/>
          <a:ln>
            <a:noFill/>
          </a:ln>
        </p:spPr>
      </p:pic>
      <p:pic>
        <p:nvPicPr>
          <p:cNvPr id="180" name="Google Shape;180;p26"/>
          <p:cNvPicPr preferRelativeResize="0"/>
          <p:nvPr/>
        </p:nvPicPr>
        <p:blipFill>
          <a:blip r:embed="rId7">
            <a:alphaModFix/>
          </a:blip>
          <a:stretch>
            <a:fillRect/>
          </a:stretch>
        </p:blipFill>
        <p:spPr>
          <a:xfrm>
            <a:off x="5138638" y="1492675"/>
            <a:ext cx="3052150" cy="3052150"/>
          </a:xfrm>
          <a:prstGeom prst="rect">
            <a:avLst/>
          </a:prstGeom>
          <a:noFill/>
          <a:ln>
            <a:noFill/>
          </a:ln>
        </p:spPr>
      </p:pic>
      <p:pic>
        <p:nvPicPr>
          <p:cNvPr id="181" name="Google Shape;181;p26"/>
          <p:cNvPicPr preferRelativeResize="0"/>
          <p:nvPr/>
        </p:nvPicPr>
        <p:blipFill rotWithShape="1">
          <a:blip r:embed="rId8">
            <a:alphaModFix/>
          </a:blip>
          <a:srcRect b="0" l="23163" r="21342" t="0"/>
          <a:stretch/>
        </p:blipFill>
        <p:spPr>
          <a:xfrm>
            <a:off x="5074300" y="1335850"/>
            <a:ext cx="3171450" cy="3209925"/>
          </a:xfrm>
          <a:prstGeom prst="rect">
            <a:avLst/>
          </a:prstGeom>
          <a:noFill/>
          <a:ln>
            <a:noFill/>
          </a:ln>
        </p:spPr>
      </p:pic>
      <p:pic>
        <p:nvPicPr>
          <p:cNvPr id="182" name="Google Shape;182;p26"/>
          <p:cNvPicPr preferRelativeResize="0"/>
          <p:nvPr/>
        </p:nvPicPr>
        <p:blipFill>
          <a:blip r:embed="rId9">
            <a:alphaModFix/>
          </a:blip>
          <a:stretch>
            <a:fillRect/>
          </a:stretch>
        </p:blipFill>
        <p:spPr>
          <a:xfrm>
            <a:off x="4759725" y="815400"/>
            <a:ext cx="8631225" cy="386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Effect filter="fade" transition="in">
                                      <p:cBhvr>
                                        <p:cTn dur="1000"/>
                                        <p:tgtEl>
                                          <p:spTgt spid="17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Effect filter="fade" transition="in">
                                      <p:cBhvr>
                                        <p:cTn dur="1000"/>
                                        <p:tgtEl>
                                          <p:spTgt spid="17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animEffect filter="fade" transition="in">
                                      <p:cBhvr>
                                        <p:cTn dur="1000"/>
                                        <p:tgtEl>
                                          <p:spTgt spid="1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2000"/>
                                        <p:tgtEl>
                                          <p:spTgt spid="17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2000"/>
                                        <p:tgtEl>
                                          <p:spTgt spid="179"/>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2000"/>
                                        <p:tgtEl>
                                          <p:spTgt spid="180"/>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2500"/>
                                        <p:tgtEl>
                                          <p:spTgt spid="181"/>
                                        </p:tgtEl>
                                      </p:cBhvr>
                                    </p:animEffect>
                                  </p:childTnLst>
                                </p:cTn>
                              </p:par>
                            </p:childTnLst>
                          </p:cTn>
                        </p:par>
                        <p:par>
                          <p:cTn fill="hold">
                            <p:stCondLst>
                              <p:cond delay="14500"/>
                            </p:stCondLst>
                            <p:childTnLst>
                              <p:par>
                                <p:cTn fill="hold" nodeType="after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727650" y="25717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040"/>
              <a:t>Thank You</a:t>
            </a:r>
            <a:endParaRPr sz="3040"/>
          </a:p>
        </p:txBody>
      </p:sp>
      <p:pic>
        <p:nvPicPr>
          <p:cNvPr id="188" name="Google Shape;188;p27"/>
          <p:cNvPicPr preferRelativeResize="0"/>
          <p:nvPr/>
        </p:nvPicPr>
        <p:blipFill>
          <a:blip r:embed="rId3">
            <a:alphaModFix/>
          </a:blip>
          <a:stretch>
            <a:fillRect/>
          </a:stretch>
        </p:blipFill>
        <p:spPr>
          <a:xfrm>
            <a:off x="438150" y="825950"/>
            <a:ext cx="1543050" cy="857250"/>
          </a:xfrm>
          <a:prstGeom prst="rect">
            <a:avLst/>
          </a:prstGeom>
          <a:noFill/>
          <a:ln>
            <a:noFill/>
          </a:ln>
        </p:spPr>
      </p:pic>
      <p:pic>
        <p:nvPicPr>
          <p:cNvPr id="189" name="Google Shape;189;p27"/>
          <p:cNvPicPr preferRelativeResize="0"/>
          <p:nvPr/>
        </p:nvPicPr>
        <p:blipFill>
          <a:blip r:embed="rId4">
            <a:alphaModFix/>
          </a:blip>
          <a:stretch>
            <a:fillRect/>
          </a:stretch>
        </p:blipFill>
        <p:spPr>
          <a:xfrm>
            <a:off x="2133600" y="152400"/>
            <a:ext cx="2266950" cy="2266950"/>
          </a:xfrm>
          <a:prstGeom prst="rect">
            <a:avLst/>
          </a:prstGeom>
          <a:noFill/>
          <a:ln>
            <a:noFill/>
          </a:ln>
        </p:spPr>
      </p:pic>
      <p:pic>
        <p:nvPicPr>
          <p:cNvPr id="190" name="Google Shape;190;p27"/>
          <p:cNvPicPr preferRelativeResize="0"/>
          <p:nvPr/>
        </p:nvPicPr>
        <p:blipFill>
          <a:blip r:embed="rId4">
            <a:alphaModFix/>
          </a:blip>
          <a:stretch>
            <a:fillRect/>
          </a:stretch>
        </p:blipFill>
        <p:spPr>
          <a:xfrm>
            <a:off x="4552950" y="152400"/>
            <a:ext cx="2266950" cy="2266950"/>
          </a:xfrm>
          <a:prstGeom prst="rect">
            <a:avLst/>
          </a:prstGeom>
          <a:noFill/>
          <a:ln>
            <a:noFill/>
          </a:ln>
        </p:spPr>
      </p:pic>
      <p:pic>
        <p:nvPicPr>
          <p:cNvPr id="191" name="Google Shape;191;p27"/>
          <p:cNvPicPr preferRelativeResize="0"/>
          <p:nvPr/>
        </p:nvPicPr>
        <p:blipFill>
          <a:blip r:embed="rId4">
            <a:alphaModFix/>
          </a:blip>
          <a:stretch>
            <a:fillRect/>
          </a:stretch>
        </p:blipFill>
        <p:spPr>
          <a:xfrm>
            <a:off x="6972300" y="152400"/>
            <a:ext cx="2019300" cy="2019300"/>
          </a:xfrm>
          <a:prstGeom prst="rect">
            <a:avLst/>
          </a:prstGeom>
          <a:noFill/>
          <a:ln>
            <a:noFill/>
          </a:ln>
        </p:spPr>
      </p:pic>
      <p:pic>
        <p:nvPicPr>
          <p:cNvPr id="192" name="Google Shape;192;p27"/>
          <p:cNvPicPr preferRelativeResize="0"/>
          <p:nvPr/>
        </p:nvPicPr>
        <p:blipFill>
          <a:blip r:embed="rId4">
            <a:alphaModFix/>
          </a:blip>
          <a:stretch>
            <a:fillRect/>
          </a:stretch>
        </p:blipFill>
        <p:spPr>
          <a:xfrm>
            <a:off x="0" y="304800"/>
            <a:ext cx="2266950" cy="2266950"/>
          </a:xfrm>
          <a:prstGeom prst="rect">
            <a:avLst/>
          </a:prstGeom>
          <a:noFill/>
          <a:ln>
            <a:noFill/>
          </a:ln>
        </p:spPr>
      </p:pic>
      <p:pic>
        <p:nvPicPr>
          <p:cNvPr id="193" name="Google Shape;193;p27"/>
          <p:cNvPicPr preferRelativeResize="0"/>
          <p:nvPr/>
        </p:nvPicPr>
        <p:blipFill>
          <a:blip r:embed="rId4">
            <a:alphaModFix/>
          </a:blip>
          <a:stretch>
            <a:fillRect/>
          </a:stretch>
        </p:blipFill>
        <p:spPr>
          <a:xfrm>
            <a:off x="1222450" y="1527250"/>
            <a:ext cx="2266950" cy="2266950"/>
          </a:xfrm>
          <a:prstGeom prst="rect">
            <a:avLst/>
          </a:prstGeom>
          <a:noFill/>
          <a:ln>
            <a:noFill/>
          </a:ln>
        </p:spPr>
      </p:pic>
      <p:pic>
        <p:nvPicPr>
          <p:cNvPr id="194" name="Google Shape;194;p27"/>
          <p:cNvPicPr preferRelativeResize="0"/>
          <p:nvPr/>
        </p:nvPicPr>
        <p:blipFill>
          <a:blip r:embed="rId4">
            <a:alphaModFix/>
          </a:blip>
          <a:stretch>
            <a:fillRect/>
          </a:stretch>
        </p:blipFill>
        <p:spPr>
          <a:xfrm>
            <a:off x="2556200" y="2876550"/>
            <a:ext cx="2266950" cy="2266950"/>
          </a:xfrm>
          <a:prstGeom prst="rect">
            <a:avLst/>
          </a:prstGeom>
          <a:noFill/>
          <a:ln>
            <a:noFill/>
          </a:ln>
        </p:spPr>
      </p:pic>
      <p:pic>
        <p:nvPicPr>
          <p:cNvPr id="195" name="Google Shape;195;p27"/>
          <p:cNvPicPr preferRelativeResize="0"/>
          <p:nvPr/>
        </p:nvPicPr>
        <p:blipFill>
          <a:blip r:embed="rId4">
            <a:alphaModFix/>
          </a:blip>
          <a:stretch>
            <a:fillRect/>
          </a:stretch>
        </p:blipFill>
        <p:spPr>
          <a:xfrm>
            <a:off x="5049700" y="2876550"/>
            <a:ext cx="2266950" cy="2266950"/>
          </a:xfrm>
          <a:prstGeom prst="rect">
            <a:avLst/>
          </a:prstGeom>
          <a:noFill/>
          <a:ln>
            <a:noFill/>
          </a:ln>
        </p:spPr>
      </p:pic>
      <p:pic>
        <p:nvPicPr>
          <p:cNvPr id="196" name="Google Shape;196;p27"/>
          <p:cNvPicPr preferRelativeResize="0"/>
          <p:nvPr/>
        </p:nvPicPr>
        <p:blipFill>
          <a:blip r:embed="rId4">
            <a:alphaModFix/>
          </a:blip>
          <a:stretch>
            <a:fillRect/>
          </a:stretch>
        </p:blipFill>
        <p:spPr>
          <a:xfrm>
            <a:off x="5689200" y="1527250"/>
            <a:ext cx="2266950" cy="2266950"/>
          </a:xfrm>
          <a:prstGeom prst="rect">
            <a:avLst/>
          </a:prstGeom>
          <a:noFill/>
          <a:ln>
            <a:noFill/>
          </a:ln>
        </p:spPr>
      </p:pic>
      <p:pic>
        <p:nvPicPr>
          <p:cNvPr id="197" name="Google Shape;197;p27"/>
          <p:cNvPicPr preferRelativeResize="0"/>
          <p:nvPr/>
        </p:nvPicPr>
        <p:blipFill>
          <a:blip r:embed="rId4">
            <a:alphaModFix/>
          </a:blip>
          <a:stretch>
            <a:fillRect/>
          </a:stretch>
        </p:blipFill>
        <p:spPr>
          <a:xfrm>
            <a:off x="0" y="2876550"/>
            <a:ext cx="2266950" cy="2266950"/>
          </a:xfrm>
          <a:prstGeom prst="rect">
            <a:avLst/>
          </a:prstGeom>
          <a:noFill/>
          <a:ln>
            <a:noFill/>
          </a:ln>
        </p:spPr>
      </p:pic>
      <p:pic>
        <p:nvPicPr>
          <p:cNvPr id="198" name="Google Shape;198;p27"/>
          <p:cNvPicPr preferRelativeResize="0"/>
          <p:nvPr/>
        </p:nvPicPr>
        <p:blipFill>
          <a:blip r:embed="rId4">
            <a:alphaModFix/>
          </a:blip>
          <a:stretch>
            <a:fillRect/>
          </a:stretch>
        </p:blipFill>
        <p:spPr>
          <a:xfrm>
            <a:off x="6848475" y="2876550"/>
            <a:ext cx="2266950" cy="2266950"/>
          </a:xfrm>
          <a:prstGeom prst="rect">
            <a:avLst/>
          </a:prstGeom>
          <a:noFill/>
          <a:ln>
            <a:noFill/>
          </a:ln>
        </p:spPr>
      </p:pic>
      <p:pic>
        <p:nvPicPr>
          <p:cNvPr id="199" name="Google Shape;199;p27"/>
          <p:cNvPicPr preferRelativeResize="0"/>
          <p:nvPr/>
        </p:nvPicPr>
        <p:blipFill>
          <a:blip r:embed="rId4">
            <a:alphaModFix/>
          </a:blip>
          <a:stretch>
            <a:fillRect/>
          </a:stretch>
        </p:blipFill>
        <p:spPr>
          <a:xfrm>
            <a:off x="3424238" y="1579175"/>
            <a:ext cx="2266950" cy="226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ppt_w</p:attrName>
                                        </p:attrNameLst>
                                      </p:cBhvr>
                                      <p:tavLst>
                                        <p:tav fmla="" tm="0">
                                          <p:val>
                                            <p:strVal val="0"/>
                                          </p:val>
                                        </p:tav>
                                        <p:tav fmla="" tm="100000">
                                          <p:val>
                                            <p:strVal val="#ppt_w"/>
                                          </p:val>
                                        </p:tav>
                                      </p:tavLst>
                                    </p:anim>
                                    <p:anim calcmode="lin" valueType="num">
                                      <p:cBhvr additive="base">
                                        <p:cTn dur="1000"/>
                                        <p:tgtEl>
                                          <p:spTgt spid="187"/>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8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640"/>
              <a:t>Objective</a:t>
            </a:r>
            <a:endParaRPr sz="2640"/>
          </a:p>
        </p:txBody>
      </p:sp>
      <p:pic>
        <p:nvPicPr>
          <p:cNvPr id="94" name="Google Shape;94;p14"/>
          <p:cNvPicPr preferRelativeResize="0"/>
          <p:nvPr/>
        </p:nvPicPr>
        <p:blipFill>
          <a:blip r:embed="rId3">
            <a:alphaModFix/>
          </a:blip>
          <a:stretch>
            <a:fillRect/>
          </a:stretch>
        </p:blipFill>
        <p:spPr>
          <a:xfrm>
            <a:off x="5410200" y="1005300"/>
            <a:ext cx="3810000" cy="2857500"/>
          </a:xfrm>
          <a:prstGeom prst="rect">
            <a:avLst/>
          </a:prstGeom>
          <a:noFill/>
          <a:ln>
            <a:noFill/>
          </a:ln>
        </p:spPr>
      </p:pic>
      <p:sp>
        <p:nvSpPr>
          <p:cNvPr id="95" name="Google Shape;95;p14"/>
          <p:cNvSpPr txBox="1"/>
          <p:nvPr>
            <p:ph idx="1" type="body"/>
          </p:nvPr>
        </p:nvSpPr>
        <p:spPr>
          <a:xfrm>
            <a:off x="729450" y="2231275"/>
            <a:ext cx="5567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500">
                <a:solidFill>
                  <a:srgbClr val="000000"/>
                </a:solidFill>
                <a:latin typeface="Arial"/>
                <a:ea typeface="Arial"/>
                <a:cs typeface="Arial"/>
                <a:sym typeface="Arial"/>
              </a:rPr>
              <a:t>Our </a:t>
            </a:r>
            <a:r>
              <a:rPr b="1" lang="en-GB" sz="1500">
                <a:solidFill>
                  <a:srgbClr val="000000"/>
                </a:solidFill>
                <a:latin typeface="Arial"/>
                <a:ea typeface="Arial"/>
                <a:cs typeface="Arial"/>
                <a:sym typeface="Arial"/>
              </a:rPr>
              <a:t>group 119 </a:t>
            </a:r>
            <a:r>
              <a:rPr lang="en-GB" sz="1500">
                <a:solidFill>
                  <a:srgbClr val="000000"/>
                </a:solidFill>
                <a:latin typeface="Arial"/>
                <a:ea typeface="Arial"/>
                <a:cs typeface="Arial"/>
                <a:sym typeface="Arial"/>
              </a:rPr>
              <a:t>has set our main goal to monitor the amount of ice-cream particulate in the atmosphere in order to create a healthy lifestyle for our future generations.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2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b="3768" l="0" r="14551" t="10783"/>
          <a:stretch/>
        </p:blipFill>
        <p:spPr>
          <a:xfrm>
            <a:off x="2318025" y="1682775"/>
            <a:ext cx="1828800" cy="1828800"/>
          </a:xfrm>
          <a:prstGeom prst="ellipse">
            <a:avLst/>
          </a:prstGeom>
          <a:noFill/>
          <a:ln cap="flat" cmpd="sng" w="19050">
            <a:solidFill>
              <a:srgbClr val="00FDC8"/>
            </a:solidFill>
            <a:prstDash val="solid"/>
            <a:round/>
            <a:headEnd len="sm" w="sm" type="none"/>
            <a:tailEnd len="sm" w="sm" type="none"/>
          </a:ln>
        </p:spPr>
      </p:pic>
      <p:pic>
        <p:nvPicPr>
          <p:cNvPr id="101" name="Google Shape;101;p15"/>
          <p:cNvPicPr preferRelativeResize="0"/>
          <p:nvPr/>
        </p:nvPicPr>
        <p:blipFill rotWithShape="1">
          <a:blip r:embed="rId4">
            <a:alphaModFix/>
          </a:blip>
          <a:srcRect b="18869" l="0" r="0" t="4360"/>
          <a:stretch/>
        </p:blipFill>
        <p:spPr>
          <a:xfrm>
            <a:off x="5247400" y="1751557"/>
            <a:ext cx="1828800" cy="1828800"/>
          </a:xfrm>
          <a:prstGeom prst="ellipse">
            <a:avLst/>
          </a:prstGeom>
          <a:noFill/>
          <a:ln cap="flat" cmpd="sng" w="19050">
            <a:solidFill>
              <a:srgbClr val="00FDC8"/>
            </a:solidFill>
            <a:prstDash val="solid"/>
            <a:round/>
            <a:headEnd len="sm" w="sm" type="none"/>
            <a:tailEnd len="sm" w="sm" type="none"/>
          </a:ln>
        </p:spPr>
      </p:pic>
      <p:sp>
        <p:nvSpPr>
          <p:cNvPr id="102" name="Google Shape;102;p15"/>
          <p:cNvSpPr txBox="1"/>
          <p:nvPr/>
        </p:nvSpPr>
        <p:spPr>
          <a:xfrm>
            <a:off x="4557500" y="3871950"/>
            <a:ext cx="3348000" cy="698700"/>
          </a:xfrm>
          <a:prstGeom prst="rect">
            <a:avLst/>
          </a:prstGeom>
          <a:noFill/>
          <a:ln>
            <a:noFill/>
          </a:ln>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en-GB" sz="1600">
                <a:solidFill>
                  <a:srgbClr val="666666"/>
                </a:solidFill>
                <a:latin typeface="Source Code Pro"/>
                <a:ea typeface="Source Code Pro"/>
                <a:cs typeface="Source Code Pro"/>
                <a:sym typeface="Source Code Pro"/>
              </a:rPr>
              <a:t>(3108222)</a:t>
            </a:r>
            <a:endParaRPr sz="1600">
              <a:solidFill>
                <a:srgbClr val="666666"/>
              </a:solidFill>
              <a:latin typeface="Source Code Pro"/>
              <a:ea typeface="Source Code Pro"/>
              <a:cs typeface="Source Code Pro"/>
              <a:sym typeface="Source Code Pro"/>
            </a:endParaRPr>
          </a:p>
          <a:p>
            <a:pPr indent="0" lvl="0" marL="0" rtl="0" algn="ctr">
              <a:lnSpc>
                <a:spcPct val="50000"/>
              </a:lnSpc>
              <a:spcBef>
                <a:spcPts val="1200"/>
              </a:spcBef>
              <a:spcAft>
                <a:spcPts val="1200"/>
              </a:spcAft>
              <a:buNone/>
            </a:pPr>
            <a:r>
              <a:rPr lang="en-GB" sz="1600">
                <a:solidFill>
                  <a:srgbClr val="666666"/>
                </a:solidFill>
                <a:latin typeface="Source Code Pro"/>
                <a:ea typeface="Source Code Pro"/>
                <a:cs typeface="Source Code Pro"/>
                <a:sym typeface="Source Code Pro"/>
              </a:rPr>
              <a:t>samsoney.edu@gmail.com</a:t>
            </a:r>
            <a:endParaRPr sz="1600">
              <a:solidFill>
                <a:srgbClr val="666666"/>
              </a:solidFill>
              <a:latin typeface="Source Code Pro"/>
              <a:ea typeface="Source Code Pro"/>
              <a:cs typeface="Source Code Pro"/>
              <a:sym typeface="Source Code Pro"/>
            </a:endParaRPr>
          </a:p>
        </p:txBody>
      </p:sp>
      <p:sp>
        <p:nvSpPr>
          <p:cNvPr id="103" name="Google Shape;103;p15"/>
          <p:cNvSpPr txBox="1"/>
          <p:nvPr/>
        </p:nvSpPr>
        <p:spPr>
          <a:xfrm>
            <a:off x="1649013" y="3504737"/>
            <a:ext cx="2666400" cy="477600"/>
          </a:xfrm>
          <a:prstGeom prst="rect">
            <a:avLst/>
          </a:prstGeom>
          <a:noFill/>
          <a:ln>
            <a:noFill/>
          </a:ln>
        </p:spPr>
        <p:txBody>
          <a:bodyPr anchorCtr="0" anchor="b" bIns="91425" lIns="91425" spcFirstLastPara="1" rIns="91425" wrap="square" tIns="91425">
            <a:normAutofit fontScale="77500"/>
          </a:bodyPr>
          <a:lstStyle/>
          <a:p>
            <a:pPr indent="0" lvl="0" marL="0" rtl="0" algn="ctr">
              <a:lnSpc>
                <a:spcPct val="115000"/>
              </a:lnSpc>
              <a:spcBef>
                <a:spcPts val="0"/>
              </a:spcBef>
              <a:spcAft>
                <a:spcPts val="1200"/>
              </a:spcAft>
              <a:buNone/>
            </a:pPr>
            <a:r>
              <a:rPr lang="en-GB" sz="1800">
                <a:solidFill>
                  <a:srgbClr val="666666"/>
                </a:solidFill>
                <a:latin typeface="Krona One"/>
                <a:ea typeface="Krona One"/>
                <a:cs typeface="Krona One"/>
                <a:sym typeface="Krona One"/>
              </a:rPr>
              <a:t>Karthik Manivannan</a:t>
            </a:r>
            <a:endParaRPr sz="1800">
              <a:solidFill>
                <a:srgbClr val="666666"/>
              </a:solidFill>
              <a:latin typeface="Krona One"/>
              <a:ea typeface="Krona One"/>
              <a:cs typeface="Krona One"/>
              <a:sym typeface="Krona One"/>
            </a:endParaRPr>
          </a:p>
        </p:txBody>
      </p:sp>
      <p:sp>
        <p:nvSpPr>
          <p:cNvPr id="104" name="Google Shape;104;p15"/>
          <p:cNvSpPr txBox="1"/>
          <p:nvPr/>
        </p:nvSpPr>
        <p:spPr>
          <a:xfrm>
            <a:off x="4759400" y="3504725"/>
            <a:ext cx="2944200"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SzPts val="688"/>
              <a:buNone/>
            </a:pPr>
            <a:r>
              <a:rPr lang="en-GB" sz="1225">
                <a:solidFill>
                  <a:srgbClr val="666666"/>
                </a:solidFill>
                <a:latin typeface="Krona One"/>
                <a:ea typeface="Krona One"/>
                <a:cs typeface="Krona One"/>
                <a:sym typeface="Krona One"/>
              </a:rPr>
              <a:t>Sam Soney Chemparathy</a:t>
            </a:r>
            <a:endParaRPr sz="1225">
              <a:solidFill>
                <a:srgbClr val="666666"/>
              </a:solidFill>
              <a:latin typeface="Krona One"/>
              <a:ea typeface="Krona One"/>
              <a:cs typeface="Krona One"/>
              <a:sym typeface="Krona One"/>
            </a:endParaRPr>
          </a:p>
        </p:txBody>
      </p:sp>
      <p:sp>
        <p:nvSpPr>
          <p:cNvPr id="105" name="Google Shape;105;p15"/>
          <p:cNvSpPr txBox="1"/>
          <p:nvPr/>
        </p:nvSpPr>
        <p:spPr>
          <a:xfrm>
            <a:off x="1308225" y="3871950"/>
            <a:ext cx="3348000" cy="698700"/>
          </a:xfrm>
          <a:prstGeom prst="rect">
            <a:avLst/>
          </a:prstGeom>
          <a:noFill/>
          <a:ln>
            <a:noFill/>
          </a:ln>
        </p:spPr>
        <p:txBody>
          <a:bodyPr anchorCtr="0" anchor="t" bIns="91425" lIns="91425" spcFirstLastPara="1" rIns="91425" wrap="square" tIns="91425">
            <a:normAutofit/>
          </a:bodyPr>
          <a:lstStyle/>
          <a:p>
            <a:pPr indent="0" lvl="0" marL="0" rtl="0" algn="ctr">
              <a:lnSpc>
                <a:spcPct val="50000"/>
              </a:lnSpc>
              <a:spcBef>
                <a:spcPts val="0"/>
              </a:spcBef>
              <a:spcAft>
                <a:spcPts val="0"/>
              </a:spcAft>
              <a:buNone/>
            </a:pPr>
            <a:r>
              <a:rPr lang="en-GB" sz="1600">
                <a:solidFill>
                  <a:srgbClr val="666666"/>
                </a:solidFill>
                <a:latin typeface="Source Code Pro"/>
                <a:ea typeface="Source Code Pro"/>
                <a:cs typeface="Source Code Pro"/>
                <a:sym typeface="Source Code Pro"/>
              </a:rPr>
              <a:t>(3108292)</a:t>
            </a:r>
            <a:endParaRPr sz="1600">
              <a:solidFill>
                <a:srgbClr val="666666"/>
              </a:solidFill>
              <a:latin typeface="Source Code Pro"/>
              <a:ea typeface="Source Code Pro"/>
              <a:cs typeface="Source Code Pro"/>
              <a:sym typeface="Source Code Pro"/>
            </a:endParaRPr>
          </a:p>
          <a:p>
            <a:pPr indent="0" lvl="0" marL="0" rtl="0" algn="ctr">
              <a:lnSpc>
                <a:spcPct val="50000"/>
              </a:lnSpc>
              <a:spcBef>
                <a:spcPts val="1200"/>
              </a:spcBef>
              <a:spcAft>
                <a:spcPts val="1200"/>
              </a:spcAft>
              <a:buNone/>
            </a:pPr>
            <a:r>
              <a:rPr lang="en-GB" sz="1600">
                <a:solidFill>
                  <a:srgbClr val="666666"/>
                </a:solidFill>
                <a:latin typeface="Source Code Pro"/>
                <a:ea typeface="Source Code Pro"/>
                <a:cs typeface="Source Code Pro"/>
                <a:sym typeface="Source Code Pro"/>
              </a:rPr>
              <a:t>karthimani1907@gmail.com</a:t>
            </a:r>
            <a:endParaRPr sz="1600">
              <a:solidFill>
                <a:srgbClr val="666666"/>
              </a:solidFill>
              <a:latin typeface="Source Code Pro"/>
              <a:ea typeface="Source Code Pro"/>
              <a:cs typeface="Source Code Pro"/>
              <a:sym typeface="Source Code Pro"/>
            </a:endParaRPr>
          </a:p>
        </p:txBody>
      </p:sp>
      <p:pic>
        <p:nvPicPr>
          <p:cNvPr id="106" name="Google Shape;106;p15"/>
          <p:cNvPicPr preferRelativeResize="0"/>
          <p:nvPr/>
        </p:nvPicPr>
        <p:blipFill>
          <a:blip r:embed="rId5">
            <a:alphaModFix/>
          </a:blip>
          <a:stretch>
            <a:fillRect/>
          </a:stretch>
        </p:blipFill>
        <p:spPr>
          <a:xfrm>
            <a:off x="117800" y="775150"/>
            <a:ext cx="1790700" cy="838200"/>
          </a:xfrm>
          <a:prstGeom prst="rect">
            <a:avLst/>
          </a:prstGeom>
          <a:noFill/>
          <a:ln>
            <a:noFill/>
          </a:ln>
        </p:spPr>
      </p:pic>
      <p:sp>
        <p:nvSpPr>
          <p:cNvPr id="107" name="Google Shape;107;p15"/>
          <p:cNvSpPr txBox="1"/>
          <p:nvPr>
            <p:ph type="title"/>
          </p:nvPr>
        </p:nvSpPr>
        <p:spPr>
          <a:xfrm>
            <a:off x="727650" y="6488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640"/>
              <a:t>Our Team Members</a:t>
            </a:r>
            <a:endParaRPr sz="264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License</a:t>
            </a:r>
            <a:endParaRPr/>
          </a:p>
        </p:txBody>
      </p:sp>
      <p:sp>
        <p:nvSpPr>
          <p:cNvPr id="113" name="Google Shape;113;p16"/>
          <p:cNvSpPr txBox="1"/>
          <p:nvPr>
            <p:ph idx="1" type="body"/>
          </p:nvPr>
        </p:nvSpPr>
        <p:spPr>
          <a:xfrm>
            <a:off x="729450" y="2078875"/>
            <a:ext cx="5486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500"/>
              <a:t>We have a </a:t>
            </a:r>
            <a:r>
              <a:rPr b="1" lang="en-GB" sz="1500"/>
              <a:t>permissive open source license</a:t>
            </a:r>
            <a:r>
              <a:rPr lang="en-GB" sz="1500"/>
              <a:t> which is a non-copyleft open source license. This guarantees the freedom to use, modify while having minimal restrictions and requires nearly nothing.</a:t>
            </a:r>
            <a:endParaRPr sz="15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500"/>
          </a:p>
        </p:txBody>
      </p:sp>
      <p:pic>
        <p:nvPicPr>
          <p:cNvPr id="114" name="Google Shape;114;p16"/>
          <p:cNvPicPr preferRelativeResize="0"/>
          <p:nvPr/>
        </p:nvPicPr>
        <p:blipFill>
          <a:blip r:embed="rId3">
            <a:alphaModFix/>
          </a:blip>
          <a:stretch>
            <a:fillRect/>
          </a:stretch>
        </p:blipFill>
        <p:spPr>
          <a:xfrm>
            <a:off x="6513150" y="1515450"/>
            <a:ext cx="19050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727650" y="4955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740"/>
              <a:t>Timeline</a:t>
            </a:r>
            <a:endParaRPr sz="2740"/>
          </a:p>
        </p:txBody>
      </p:sp>
      <p:pic>
        <p:nvPicPr>
          <p:cNvPr id="120" name="Google Shape;120;p17"/>
          <p:cNvPicPr preferRelativeResize="0"/>
          <p:nvPr/>
        </p:nvPicPr>
        <p:blipFill>
          <a:blip r:embed="rId3">
            <a:alphaModFix/>
          </a:blip>
          <a:stretch>
            <a:fillRect/>
          </a:stretch>
        </p:blipFill>
        <p:spPr>
          <a:xfrm>
            <a:off x="315675" y="1091300"/>
            <a:ext cx="1447966" cy="190750"/>
          </a:xfrm>
          <a:prstGeom prst="rect">
            <a:avLst/>
          </a:prstGeom>
          <a:noFill/>
          <a:ln>
            <a:noFill/>
          </a:ln>
        </p:spPr>
      </p:pic>
      <p:pic>
        <p:nvPicPr>
          <p:cNvPr id="121" name="Google Shape;121;p17" title="Points scored"/>
          <p:cNvPicPr preferRelativeResize="0"/>
          <p:nvPr/>
        </p:nvPicPr>
        <p:blipFill rotWithShape="1">
          <a:blip r:embed="rId4">
            <a:alphaModFix/>
          </a:blip>
          <a:srcRect b="0" l="0" r="0" t="10801"/>
          <a:stretch/>
        </p:blipFill>
        <p:spPr>
          <a:xfrm>
            <a:off x="837025" y="1030750"/>
            <a:ext cx="7469925" cy="4119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2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idx="1" type="body"/>
          </p:nvPr>
        </p:nvSpPr>
        <p:spPr>
          <a:xfrm>
            <a:off x="729450" y="2078875"/>
            <a:ext cx="40911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500">
                <a:solidFill>
                  <a:srgbClr val="202124"/>
                </a:solidFill>
                <a:highlight>
                  <a:srgbClr val="FFFFFF"/>
                </a:highlight>
                <a:latin typeface="Arial"/>
                <a:ea typeface="Arial"/>
                <a:cs typeface="Arial"/>
                <a:sym typeface="Arial"/>
              </a:rPr>
              <a:t>The </a:t>
            </a:r>
            <a:r>
              <a:rPr b="1" lang="en-GB" sz="1500">
                <a:solidFill>
                  <a:srgbClr val="202124"/>
                </a:solidFill>
                <a:highlight>
                  <a:srgbClr val="FFFFFF"/>
                </a:highlight>
                <a:latin typeface="Arial"/>
                <a:ea typeface="Arial"/>
                <a:cs typeface="Arial"/>
                <a:sym typeface="Arial"/>
              </a:rPr>
              <a:t>spiral model</a:t>
            </a:r>
            <a:r>
              <a:rPr lang="en-GB" sz="1500">
                <a:solidFill>
                  <a:srgbClr val="202124"/>
                </a:solidFill>
                <a:highlight>
                  <a:srgbClr val="FFFFFF"/>
                </a:highlight>
                <a:latin typeface="Arial"/>
                <a:ea typeface="Arial"/>
                <a:cs typeface="Arial"/>
                <a:sym typeface="Arial"/>
              </a:rPr>
              <a:t> is a software development lifecycle (SDLC) method used for risk management that combines the iterative development process model with elements of the Waterfall model.</a:t>
            </a:r>
            <a:endParaRPr sz="1600"/>
          </a:p>
        </p:txBody>
      </p:sp>
      <p:sp>
        <p:nvSpPr>
          <p:cNvPr id="127" name="Google Shape;127;p18"/>
          <p:cNvSpPr txBox="1"/>
          <p:nvPr>
            <p:ph type="title"/>
          </p:nvPr>
        </p:nvSpPr>
        <p:spPr>
          <a:xfrm>
            <a:off x="727650" y="1291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Process Model</a:t>
            </a:r>
            <a:endParaRPr/>
          </a:p>
        </p:txBody>
      </p:sp>
      <p:pic>
        <p:nvPicPr>
          <p:cNvPr id="128" name="Google Shape;128;p18"/>
          <p:cNvPicPr preferRelativeResize="0"/>
          <p:nvPr/>
        </p:nvPicPr>
        <p:blipFill rotWithShape="1">
          <a:blip r:embed="rId3">
            <a:alphaModFix/>
          </a:blip>
          <a:srcRect b="10089" l="12875" r="12442" t="19502"/>
          <a:stretch/>
        </p:blipFill>
        <p:spPr>
          <a:xfrm>
            <a:off x="4924375" y="1026400"/>
            <a:ext cx="3759600" cy="362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2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Product</a:t>
            </a:r>
            <a:endParaRPr/>
          </a:p>
        </p:txBody>
      </p:sp>
      <p:pic>
        <p:nvPicPr>
          <p:cNvPr id="134" name="Google Shape;134;p19"/>
          <p:cNvPicPr preferRelativeResize="0"/>
          <p:nvPr/>
        </p:nvPicPr>
        <p:blipFill rotWithShape="1">
          <a:blip r:embed="rId3">
            <a:alphaModFix/>
          </a:blip>
          <a:srcRect b="25781" l="25483" r="26088" t="24273"/>
          <a:stretch/>
        </p:blipFill>
        <p:spPr>
          <a:xfrm>
            <a:off x="6711925" y="507425"/>
            <a:ext cx="1599175" cy="1649150"/>
          </a:xfrm>
          <a:prstGeom prst="rect">
            <a:avLst/>
          </a:prstGeom>
          <a:noFill/>
          <a:ln>
            <a:noFill/>
          </a:ln>
        </p:spPr>
      </p:pic>
      <p:sp>
        <p:nvSpPr>
          <p:cNvPr id="135" name="Google Shape;13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GB" sz="1400"/>
              <a:t>A </a:t>
            </a:r>
            <a:r>
              <a:rPr b="1" lang="en-GB" sz="1400"/>
              <a:t>web application </a:t>
            </a:r>
            <a:r>
              <a:rPr lang="en-GB" sz="1400"/>
              <a:t>that acts as an interface </a:t>
            </a:r>
            <a:r>
              <a:rPr lang="en-GB" sz="1400"/>
              <a:t>between</a:t>
            </a:r>
            <a:r>
              <a:rPr lang="en-GB" sz="1400"/>
              <a:t> the permitted user and the data that helps him/her make game changing </a:t>
            </a:r>
            <a:r>
              <a:rPr lang="en-GB" sz="1400"/>
              <a:t>decisions for the well being of our society.  The user is able to gather information from the database while also being able to update the database with newer observations. The database consists of data taken from various monitoring stations across many states. </a:t>
            </a:r>
            <a:endParaRPr sz="1400"/>
          </a:p>
          <a:p>
            <a:pPr indent="0" lvl="0" marL="0" rtl="0" algn="just">
              <a:spcBef>
                <a:spcPts val="1200"/>
              </a:spcBef>
              <a:spcAft>
                <a:spcPts val="0"/>
              </a:spcAft>
              <a:buNone/>
            </a:pPr>
            <a:r>
              <a:rPr lang="en-GB" sz="1400"/>
              <a:t>The system can also show the target, the variations and the current status.</a:t>
            </a:r>
            <a:endParaRPr sz="1400"/>
          </a:p>
          <a:p>
            <a:pPr indent="0" lvl="0" marL="0" rtl="0" algn="just">
              <a:spcBef>
                <a:spcPts val="1200"/>
              </a:spcBef>
              <a:spcAft>
                <a:spcPts val="1200"/>
              </a:spcAft>
              <a:buNone/>
            </a:pPr>
            <a:r>
              <a:rPr lang="en-GB" sz="1400"/>
              <a:t>Furthermore, we have given an additional layer of security that ensures that the data is kept safe from malicious users.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7650" y="251847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UML Diagram</a:t>
            </a:r>
            <a:endParaRPr/>
          </a:p>
        </p:txBody>
      </p:sp>
      <p:pic>
        <p:nvPicPr>
          <p:cNvPr id="141" name="Google Shape;141;p20"/>
          <p:cNvPicPr preferRelativeResize="0"/>
          <p:nvPr/>
        </p:nvPicPr>
        <p:blipFill>
          <a:blip r:embed="rId3">
            <a:alphaModFix/>
          </a:blip>
          <a:stretch>
            <a:fillRect/>
          </a:stretch>
        </p:blipFill>
        <p:spPr>
          <a:xfrm>
            <a:off x="489175" y="802025"/>
            <a:ext cx="1285875"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a:blip r:embed="rId3">
            <a:alphaModFix/>
          </a:blip>
          <a:stretch>
            <a:fillRect/>
          </a:stretch>
        </p:blipFill>
        <p:spPr>
          <a:xfrm>
            <a:off x="489175" y="802025"/>
            <a:ext cx="1285875" cy="457200"/>
          </a:xfrm>
          <a:prstGeom prst="rect">
            <a:avLst/>
          </a:prstGeom>
          <a:noFill/>
          <a:ln>
            <a:noFill/>
          </a:ln>
        </p:spPr>
      </p:pic>
      <p:pic>
        <p:nvPicPr>
          <p:cNvPr id="147" name="Google Shape;147;p21"/>
          <p:cNvPicPr preferRelativeResize="0"/>
          <p:nvPr/>
        </p:nvPicPr>
        <p:blipFill>
          <a:blip r:embed="rId4">
            <a:alphaModFix/>
          </a:blip>
          <a:stretch>
            <a:fillRect/>
          </a:stretch>
        </p:blipFill>
        <p:spPr>
          <a:xfrm>
            <a:off x="768328" y="0"/>
            <a:ext cx="760734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